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92" r:id="rId1"/>
  </p:sldMasterIdLst>
  <p:notesMasterIdLst>
    <p:notesMasterId r:id="rId10"/>
  </p:notesMasterIdLst>
  <p:sldIdLst>
    <p:sldId id="256" r:id="rId2"/>
    <p:sldId id="339" r:id="rId3"/>
    <p:sldId id="342" r:id="rId4"/>
    <p:sldId id="344" r:id="rId5"/>
    <p:sldId id="345" r:id="rId6"/>
    <p:sldId id="346" r:id="rId7"/>
    <p:sldId id="347" r:id="rId8"/>
    <p:sldId id="341" r:id="rId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583" autoAdjust="0"/>
    <p:restoredTop sz="94624" autoAdjust="0"/>
  </p:normalViewPr>
  <p:slideViewPr>
    <p:cSldViewPr>
      <p:cViewPr>
        <p:scale>
          <a:sx n="55" d="100"/>
          <a:sy n="55" d="100"/>
        </p:scale>
        <p:origin x="-1806" y="-3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8682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7939C81C-429A-4660-8A08-BAC2095E4459}" type="datetimeFigureOut">
              <a:rPr lang="en-US"/>
              <a:pPr>
                <a:defRPr/>
              </a:pPr>
              <a:t>5/7/2020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05DAA0DD-CA63-4319-B945-44A8A88163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A4CAE77-B8B1-49B7-9986-23DC29B73BCB}" type="datetime1">
              <a:rPr lang="en-US" smtClean="0"/>
              <a:pPr>
                <a:defRPr/>
              </a:pPr>
              <a:t>5/7/2020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Author:RK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9E3B3A6-35C4-4A4A-A93B-FEA2E3D8346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60A15E1-6517-4DF2-87C5-84BAA2B375B7}" type="datetime1">
              <a:rPr lang="en-US" smtClean="0"/>
              <a:pPr>
                <a:defRPr/>
              </a:pPr>
              <a:t>5/7/2020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Author:RK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63F6D62-F023-421D-8A7E-B561A86F0A7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C1599A8-CEA0-4EA6-AEBF-68186F8EDCBB}" type="datetime1">
              <a:rPr lang="en-US" smtClean="0"/>
              <a:pPr>
                <a:defRPr/>
              </a:pPr>
              <a:t>5/7/2020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Author:RK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FFF1EA8-75B9-4BFE-A5B1-639BA1B4E44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A26468A-707D-43B7-A2A2-6F6E66C6416E}" type="datetime1">
              <a:rPr lang="en-US" smtClean="0"/>
              <a:pPr>
                <a:defRPr/>
              </a:pPr>
              <a:t>5/7/2020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Author:RK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E88FBAD-9DA8-472F-839A-428AD1F4DEE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6442F78-5EBF-4453-A097-83F2C8DFCA84}" type="datetime1">
              <a:rPr lang="en-US" smtClean="0"/>
              <a:pPr>
                <a:defRPr/>
              </a:pPr>
              <a:t>5/7/2020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Author:RK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0ECD9A4-5F66-4780-BB8E-330017FFA7D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7E1BEA8-81AC-4EAA-9B8B-C356D39A598C}" type="datetime1">
              <a:rPr lang="en-US" smtClean="0"/>
              <a:pPr>
                <a:defRPr/>
              </a:pPr>
              <a:t>5/7/2020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Author:RK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1FE8A84-AF12-4731-A1E2-EE3C3AE8E11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F274DF4-1E11-4BE5-94EE-68DC7FD66A04}" type="datetime1">
              <a:rPr lang="en-US" smtClean="0"/>
              <a:pPr>
                <a:defRPr/>
              </a:pPr>
              <a:t>5/7/2020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Author:RK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74873D-DF26-421D-BB7D-2443FD85D71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5305D4A-26BC-4003-A6BB-1FE483E62D74}" type="datetime1">
              <a:rPr lang="en-US" smtClean="0"/>
              <a:pPr>
                <a:defRPr/>
              </a:pPr>
              <a:t>5/7/2020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Author:RK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FF23CE0-A7BA-44DD-B5DD-50C48A27FB9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17256AB-E1A6-415D-9F21-A517C3C15B98}" type="datetime1">
              <a:rPr lang="en-US" smtClean="0"/>
              <a:pPr>
                <a:defRPr/>
              </a:pPr>
              <a:t>5/7/2020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Author:RK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31C3804-7DB4-49F8-98C7-D17834D2E29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526942A-22AA-43F1-BB1B-25EDD8605733}" type="datetime1">
              <a:rPr lang="en-US" smtClean="0"/>
              <a:pPr>
                <a:defRPr/>
              </a:pPr>
              <a:t>5/7/2020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Author:RK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C23F445-A553-4D3F-BF04-A18E2120CA0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4528B13-61B8-4B34-AE66-FAA20D62E9E3}" type="datetime1">
              <a:rPr lang="en-US" smtClean="0"/>
              <a:pPr>
                <a:defRPr/>
              </a:pPr>
              <a:t>5/7/2020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Author:RK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F7CE51B-D314-4748-A7FB-C6BBF3CC08C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DA77A13B-D29E-4A31-9A3D-BDF778EEE264}" type="datetime1">
              <a:rPr lang="en-US" smtClean="0"/>
              <a:pPr>
                <a:defRPr/>
              </a:pPr>
              <a:t>5/7/2020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 smtClean="0"/>
              <a:t>Author:RK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1C30FFA0-8383-48F0-ABBC-CA0378A05A1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93" r:id="rId1"/>
    <p:sldLayoutId id="2147484094" r:id="rId2"/>
    <p:sldLayoutId id="2147484095" r:id="rId3"/>
    <p:sldLayoutId id="2147484096" r:id="rId4"/>
    <p:sldLayoutId id="2147484097" r:id="rId5"/>
    <p:sldLayoutId id="2147484098" r:id="rId6"/>
    <p:sldLayoutId id="2147484099" r:id="rId7"/>
    <p:sldLayoutId id="2147484100" r:id="rId8"/>
    <p:sldLayoutId id="2147484101" r:id="rId9"/>
    <p:sldLayoutId id="2147484102" r:id="rId10"/>
    <p:sldLayoutId id="2147484103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Title 1"/>
          <p:cNvSpPr>
            <a:spLocks noGrp="1"/>
          </p:cNvSpPr>
          <p:nvPr>
            <p:ph type="ctrTitle"/>
          </p:nvPr>
        </p:nvSpPr>
        <p:spPr>
          <a:xfrm>
            <a:off x="457200" y="457200"/>
            <a:ext cx="8229600" cy="2667000"/>
          </a:xfrm>
        </p:spPr>
        <p:txBody>
          <a:bodyPr>
            <a:normAutofit/>
          </a:bodyPr>
          <a:lstStyle/>
          <a:p>
            <a:pPr indent="457200"/>
            <a:r>
              <a:rPr sz="4500" b="1" u="sng" smtClean="0">
                <a:solidFill>
                  <a:srgbClr val="FF0000"/>
                </a:solidFill>
              </a:rPr>
              <a:t>WELCOME</a:t>
            </a:r>
            <a:r>
              <a:rPr sz="3200"/>
              <a:t/>
            </a:r>
            <a:br>
              <a:rPr sz="3200"/>
            </a:br>
            <a:r>
              <a:rPr sz="3200"/>
              <a:t/>
            </a:r>
            <a:br>
              <a:rPr sz="3200"/>
            </a:br>
            <a:r>
              <a:rPr sz="3000" b="1">
                <a:solidFill>
                  <a:schemeClr val="tx1"/>
                </a:solidFill>
              </a:rPr>
              <a:t>Class: B.Com – Part-2 </a:t>
            </a:r>
            <a:br>
              <a:rPr sz="3000" b="1">
                <a:solidFill>
                  <a:schemeClr val="tx1"/>
                </a:solidFill>
              </a:rPr>
            </a:br>
            <a:r>
              <a:rPr sz="3000" b="1">
                <a:solidFill>
                  <a:schemeClr val="tx1"/>
                </a:solidFill>
              </a:rPr>
              <a:t>Subject: Business Regulatory Framework</a:t>
            </a:r>
            <a:r>
              <a:rPr sz="2800"/>
              <a:t/>
            </a:r>
            <a:br>
              <a:rPr sz="2800"/>
            </a:br>
            <a:r>
              <a:rPr sz="2700" b="1">
                <a:solidFill>
                  <a:srgbClr val="FF0000"/>
                </a:solidFill>
              </a:rPr>
              <a:t>TOPIC</a:t>
            </a:r>
            <a:r>
              <a:rPr sz="2700" b="1" smtClean="0">
                <a:solidFill>
                  <a:srgbClr val="FF0000"/>
                </a:solidFill>
              </a:rPr>
              <a:t>:</a:t>
            </a:r>
            <a:r>
              <a:rPr lang="en-US" sz="2700" b="1" dirty="0" smtClean="0">
                <a:solidFill>
                  <a:srgbClr val="FF0000"/>
                </a:solidFill>
              </a:rPr>
              <a:t>  CONTRACT OF AGENCY – </a:t>
            </a:r>
            <a:r>
              <a:rPr lang="en-US" sz="2700" b="1" dirty="0" smtClean="0">
                <a:solidFill>
                  <a:srgbClr val="FF0000"/>
                </a:solidFill>
              </a:rPr>
              <a:t>Part-C</a:t>
            </a:r>
            <a:endParaRPr sz="2400" b="1">
              <a:solidFill>
                <a:srgbClr val="FF0000"/>
              </a:solidFill>
            </a:endParaRPr>
          </a:p>
        </p:txBody>
      </p:sp>
      <p:sp>
        <p:nvSpPr>
          <p:cNvPr id="6146" name="Subtitle 2"/>
          <p:cNvSpPr>
            <a:spLocks noGrp="1"/>
          </p:cNvSpPr>
          <p:nvPr>
            <p:ph type="subTitle" idx="1"/>
          </p:nvPr>
        </p:nvSpPr>
        <p:spPr>
          <a:xfrm>
            <a:off x="914400" y="3352800"/>
            <a:ext cx="6934200" cy="3200400"/>
          </a:xfrm>
        </p:spPr>
        <p:txBody>
          <a:bodyPr>
            <a:normAutofit lnSpcReduction="10000"/>
          </a:bodyPr>
          <a:lstStyle/>
          <a:p>
            <a:pPr algn="ctr" eaLnBrk="1" hangingPunct="1"/>
            <a:endParaRPr lang="en-US" sz="4000" b="1" u="sng" dirty="0"/>
          </a:p>
          <a:p>
            <a:pPr algn="ctr" eaLnBrk="1" hangingPunct="1"/>
            <a:r>
              <a:rPr lang="en-US" sz="2600" b="1" u="sng" dirty="0">
                <a:solidFill>
                  <a:schemeClr val="tx1"/>
                </a:solidFill>
              </a:rPr>
              <a:t>Prepared By</a:t>
            </a:r>
          </a:p>
          <a:p>
            <a:pPr algn="ctr" eaLnBrk="1" hangingPunct="1">
              <a:spcBef>
                <a:spcPts val="200"/>
              </a:spcBef>
            </a:pPr>
            <a:r>
              <a:rPr lang="en-US" sz="2600" b="1" dirty="0">
                <a:solidFill>
                  <a:schemeClr val="tx1"/>
                </a:solidFill>
              </a:rPr>
              <a:t> Dr. SHAHID IQBAL </a:t>
            </a:r>
          </a:p>
          <a:p>
            <a:pPr algn="ctr" eaLnBrk="1" hangingPunct="1">
              <a:spcBef>
                <a:spcPts val="200"/>
              </a:spcBef>
            </a:pPr>
            <a:r>
              <a:rPr lang="en-US" sz="2600" b="1" dirty="0">
                <a:solidFill>
                  <a:schemeClr val="tx1"/>
                </a:solidFill>
              </a:rPr>
              <a:t>Guest Faculty,</a:t>
            </a:r>
          </a:p>
          <a:p>
            <a:pPr algn="ctr" eaLnBrk="1" hangingPunct="1">
              <a:spcBef>
                <a:spcPts val="200"/>
              </a:spcBef>
            </a:pPr>
            <a:r>
              <a:rPr lang="en-US" sz="2600" b="1" dirty="0">
                <a:solidFill>
                  <a:schemeClr val="tx1"/>
                </a:solidFill>
              </a:rPr>
              <a:t>Marwari College, </a:t>
            </a:r>
            <a:r>
              <a:rPr lang="en-US" sz="2600" b="1" dirty="0" err="1">
                <a:solidFill>
                  <a:schemeClr val="tx1"/>
                </a:solidFill>
              </a:rPr>
              <a:t>Darbhanga</a:t>
            </a:r>
            <a:r>
              <a:rPr lang="en-US" sz="2600" b="1" dirty="0">
                <a:solidFill>
                  <a:schemeClr val="tx1"/>
                </a:solidFill>
              </a:rPr>
              <a:t>,</a:t>
            </a:r>
          </a:p>
          <a:p>
            <a:pPr algn="ctr" eaLnBrk="1" hangingPunct="1">
              <a:spcBef>
                <a:spcPts val="200"/>
              </a:spcBef>
            </a:pPr>
            <a:r>
              <a:rPr lang="en-US" sz="2600" b="1" dirty="0">
                <a:solidFill>
                  <a:schemeClr val="tx1"/>
                </a:solidFill>
              </a:rPr>
              <a:t>Mobile No. and </a:t>
            </a:r>
            <a:r>
              <a:rPr lang="en-US" sz="2600" b="1" dirty="0" err="1">
                <a:solidFill>
                  <a:schemeClr val="tx1"/>
                </a:solidFill>
              </a:rPr>
              <a:t>Whatsup</a:t>
            </a:r>
            <a:r>
              <a:rPr lang="en-US" sz="2600" b="1" dirty="0">
                <a:solidFill>
                  <a:schemeClr val="tx1"/>
                </a:solidFill>
              </a:rPr>
              <a:t> No. : 7004160257</a:t>
            </a:r>
          </a:p>
          <a:p>
            <a:pPr algn="ctr" eaLnBrk="1" hangingPunct="1">
              <a:spcBef>
                <a:spcPts val="200"/>
              </a:spcBef>
            </a:pPr>
            <a:r>
              <a:rPr lang="en-US" sz="2600" b="1" dirty="0">
                <a:solidFill>
                  <a:schemeClr val="tx1"/>
                </a:solidFill>
              </a:rPr>
              <a:t>Email ID: shahidlnmu@gmail.com</a:t>
            </a:r>
          </a:p>
          <a:p>
            <a:pPr algn="ctr" eaLnBrk="1" hangingPunct="1">
              <a:spcBef>
                <a:spcPts val="200"/>
              </a:spcBef>
            </a:pPr>
            <a:endParaRPr lang="en-US" sz="2500" b="1" dirty="0">
              <a:solidFill>
                <a:schemeClr val="tx1"/>
              </a:solidFill>
            </a:endParaRPr>
          </a:p>
          <a:p>
            <a:pPr algn="ctr" eaLnBrk="1" hangingPunct="1"/>
            <a:endParaRPr lang="en-US" b="1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4B983EA-4DB7-458D-B9AE-3F22BC91E938}" type="slidenum">
              <a:rPr lang="en-US"/>
              <a:pPr>
                <a:defRPr/>
              </a:pPr>
              <a:t>1</a:t>
            </a:fld>
            <a:endParaRPr lang="en-US" dirty="0"/>
          </a:p>
        </p:txBody>
      </p:sp>
    </p:spTree>
  </p:cSld>
  <p:clrMapOvr>
    <a:masterClrMapping/>
  </p:clrMapOvr>
  <p:transition spd="slow">
    <p:pull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fld id="{BEFF15C5-7A37-4B5C-9F13-4DD073D7DC40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8" name="object 2"/>
          <p:cNvSpPr txBox="1"/>
          <p:nvPr/>
        </p:nvSpPr>
        <p:spPr>
          <a:xfrm>
            <a:off x="381000" y="381000"/>
            <a:ext cx="8458200" cy="601446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r>
              <a:rPr lang="en-US" sz="2600" b="1" dirty="0" smtClean="0">
                <a:solidFill>
                  <a:srgbClr val="FF0000"/>
                </a:solidFill>
                <a:latin typeface="+mj-lt"/>
              </a:rPr>
              <a:t>Kinds of Agent</a:t>
            </a:r>
            <a:r>
              <a:rPr lang="en-US" sz="2600" b="1" dirty="0" smtClean="0">
                <a:solidFill>
                  <a:srgbClr val="FF0000"/>
                </a:solidFill>
                <a:latin typeface="+mj-lt"/>
              </a:rPr>
              <a:t>:</a:t>
            </a:r>
          </a:p>
          <a:p>
            <a:endParaRPr lang="en-US" sz="2600" b="1" dirty="0" smtClean="0">
              <a:latin typeface="+mj-lt"/>
            </a:endParaRPr>
          </a:p>
          <a:p>
            <a:r>
              <a:rPr lang="en-US" sz="2600" dirty="0" smtClean="0">
                <a:latin typeface="+mj-lt"/>
              </a:rPr>
              <a:t>1. </a:t>
            </a:r>
            <a:r>
              <a:rPr lang="en-US" sz="2600" b="1" dirty="0" smtClean="0">
                <a:latin typeface="+mj-lt"/>
              </a:rPr>
              <a:t>On the basis of extend of their authority:</a:t>
            </a:r>
          </a:p>
          <a:p>
            <a:r>
              <a:rPr lang="en-US" sz="2600" dirty="0" smtClean="0">
                <a:latin typeface="+mj-lt"/>
              </a:rPr>
              <a:t>a. General agent</a:t>
            </a:r>
          </a:p>
          <a:p>
            <a:r>
              <a:rPr lang="en-US" sz="2600" dirty="0" smtClean="0">
                <a:latin typeface="+mj-lt"/>
              </a:rPr>
              <a:t>b. Special agent</a:t>
            </a:r>
          </a:p>
          <a:p>
            <a:r>
              <a:rPr lang="en-US" sz="2600" dirty="0" smtClean="0">
                <a:latin typeface="+mj-lt"/>
              </a:rPr>
              <a:t>c. Universal agent</a:t>
            </a:r>
          </a:p>
          <a:p>
            <a:endParaRPr lang="en-US" sz="2600" dirty="0" smtClean="0">
              <a:latin typeface="+mj-lt"/>
            </a:endParaRPr>
          </a:p>
          <a:p>
            <a:r>
              <a:rPr lang="en-US" sz="2600" dirty="0" smtClean="0">
                <a:latin typeface="+mj-lt"/>
              </a:rPr>
              <a:t>2</a:t>
            </a:r>
            <a:r>
              <a:rPr lang="en-US" sz="2600" dirty="0" smtClean="0">
                <a:latin typeface="+mj-lt"/>
              </a:rPr>
              <a:t>. </a:t>
            </a:r>
            <a:r>
              <a:rPr lang="en-US" sz="2600" b="1" dirty="0" smtClean="0">
                <a:latin typeface="+mj-lt"/>
              </a:rPr>
              <a:t>On the basis of nature of work performed:-</a:t>
            </a:r>
          </a:p>
          <a:p>
            <a:r>
              <a:rPr lang="en-US" sz="2600" b="1" dirty="0" smtClean="0">
                <a:latin typeface="+mj-lt"/>
              </a:rPr>
              <a:t>a. Commercial agent/mercantile agent</a:t>
            </a:r>
          </a:p>
          <a:p>
            <a:r>
              <a:rPr lang="en-US" sz="2600" dirty="0" smtClean="0">
                <a:latin typeface="+mj-lt"/>
              </a:rPr>
              <a:t>(</a:t>
            </a:r>
            <a:r>
              <a:rPr lang="en-US" sz="2600" dirty="0" err="1" smtClean="0">
                <a:latin typeface="+mj-lt"/>
              </a:rPr>
              <a:t>i</a:t>
            </a:r>
            <a:r>
              <a:rPr lang="en-US" sz="2600" dirty="0" smtClean="0">
                <a:latin typeface="+mj-lt"/>
              </a:rPr>
              <a:t>)Auctioneers</a:t>
            </a:r>
          </a:p>
          <a:p>
            <a:r>
              <a:rPr lang="en-US" sz="2600" dirty="0" smtClean="0">
                <a:latin typeface="+mj-lt"/>
              </a:rPr>
              <a:t>(ii)Broker</a:t>
            </a:r>
          </a:p>
          <a:p>
            <a:r>
              <a:rPr lang="en-US" sz="2600" dirty="0" smtClean="0">
                <a:latin typeface="+mj-lt"/>
              </a:rPr>
              <a:t>(iii)Commission agent</a:t>
            </a:r>
          </a:p>
          <a:p>
            <a:r>
              <a:rPr lang="en-US" sz="2600" dirty="0" smtClean="0">
                <a:latin typeface="+mj-lt"/>
              </a:rPr>
              <a:t>(iv) </a:t>
            </a:r>
            <a:r>
              <a:rPr lang="en-US" sz="2600" dirty="0" err="1" smtClean="0">
                <a:latin typeface="+mj-lt"/>
              </a:rPr>
              <a:t>Delcredere</a:t>
            </a:r>
            <a:r>
              <a:rPr lang="en-US" sz="2600" dirty="0" smtClean="0">
                <a:latin typeface="+mj-lt"/>
              </a:rPr>
              <a:t> agent</a:t>
            </a:r>
          </a:p>
          <a:p>
            <a:r>
              <a:rPr lang="en-US" sz="2600" dirty="0" smtClean="0">
                <a:latin typeface="+mj-lt"/>
              </a:rPr>
              <a:t>(</a:t>
            </a:r>
            <a:r>
              <a:rPr lang="en-US" sz="2600" dirty="0" smtClean="0">
                <a:latin typeface="+mj-lt"/>
              </a:rPr>
              <a:t>v)Factor</a:t>
            </a:r>
          </a:p>
          <a:p>
            <a:r>
              <a:rPr lang="en-US" sz="2600" b="1" dirty="0" smtClean="0">
                <a:latin typeface="+mj-lt"/>
              </a:rPr>
              <a:t>b. Non mercantile agent</a:t>
            </a:r>
            <a:endParaRPr lang="en-US" sz="2600" dirty="0">
              <a:latin typeface="+mj-lt"/>
              <a:cs typeface="Calibri" pitchFamily="34" charset="0"/>
            </a:endParaRPr>
          </a:p>
        </p:txBody>
      </p:sp>
    </p:spTree>
  </p:cSld>
  <p:clrMapOvr>
    <a:masterClrMapping/>
  </p:clrMapOvr>
  <p:transition spd="slow">
    <p:wedg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fld id="{BEFF15C5-7A37-4B5C-9F13-4DD073D7DC40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8" name="object 2"/>
          <p:cNvSpPr txBox="1"/>
          <p:nvPr/>
        </p:nvSpPr>
        <p:spPr>
          <a:xfrm>
            <a:off x="381000" y="381000"/>
            <a:ext cx="8458200" cy="629146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just"/>
            <a:r>
              <a:rPr lang="en-US" sz="2400" b="1" dirty="0" smtClean="0">
                <a:latin typeface="+mj-lt"/>
              </a:rPr>
              <a:t>Sub Agent: </a:t>
            </a:r>
            <a:r>
              <a:rPr lang="en-US" sz="2400" dirty="0" smtClean="0">
                <a:latin typeface="+mj-lt"/>
              </a:rPr>
              <a:t>A sub agent is a person employed by, and acting under the control of the </a:t>
            </a:r>
            <a:r>
              <a:rPr lang="en-US" sz="2400" dirty="0" smtClean="0">
                <a:latin typeface="+mj-lt"/>
              </a:rPr>
              <a:t>original agent </a:t>
            </a:r>
            <a:r>
              <a:rPr lang="en-US" sz="2400" dirty="0" smtClean="0">
                <a:latin typeface="+mj-lt"/>
              </a:rPr>
              <a:t>in the business of the agency. The agent is responsible to the principal for the acts of the </a:t>
            </a:r>
            <a:r>
              <a:rPr lang="en-US" sz="2400" dirty="0" smtClean="0">
                <a:latin typeface="+mj-lt"/>
              </a:rPr>
              <a:t>sub agent</a:t>
            </a:r>
            <a:r>
              <a:rPr lang="en-US" sz="2400" dirty="0" smtClean="0">
                <a:latin typeface="+mj-lt"/>
              </a:rPr>
              <a:t>. The legal relation between the principal and the subagent depends upon the important </a:t>
            </a:r>
            <a:r>
              <a:rPr lang="en-US" sz="2400" dirty="0" smtClean="0">
                <a:latin typeface="+mj-lt"/>
              </a:rPr>
              <a:t>factor namely </a:t>
            </a:r>
            <a:r>
              <a:rPr lang="en-US" sz="2400" dirty="0" smtClean="0">
                <a:latin typeface="+mj-lt"/>
              </a:rPr>
              <a:t>whether the sub agent is properly appointed or not</a:t>
            </a:r>
            <a:r>
              <a:rPr lang="en-US" sz="2400" dirty="0" smtClean="0">
                <a:latin typeface="+mj-lt"/>
              </a:rPr>
              <a:t>.</a:t>
            </a:r>
          </a:p>
          <a:p>
            <a:pPr algn="just"/>
            <a:endParaRPr lang="en-US" sz="2400" dirty="0" smtClean="0">
              <a:latin typeface="+mj-lt"/>
            </a:endParaRPr>
          </a:p>
          <a:p>
            <a:pPr algn="just"/>
            <a:r>
              <a:rPr lang="en-US" sz="2400" b="1" dirty="0" smtClean="0">
                <a:latin typeface="+mj-lt"/>
              </a:rPr>
              <a:t>Substituted agent (Co-agent</a:t>
            </a:r>
            <a:r>
              <a:rPr lang="en-US" sz="2400" b="1" dirty="0" smtClean="0">
                <a:latin typeface="+mj-lt"/>
              </a:rPr>
              <a:t>): </a:t>
            </a:r>
            <a:r>
              <a:rPr lang="en-US" sz="2400" dirty="0" smtClean="0">
                <a:latin typeface="+mj-lt"/>
              </a:rPr>
              <a:t>According </a:t>
            </a:r>
            <a:r>
              <a:rPr lang="en-US" sz="2400" dirty="0" smtClean="0">
                <a:latin typeface="+mj-lt"/>
              </a:rPr>
              <a:t>to section 194 of the Contract Act, “When an agent has an express or </a:t>
            </a:r>
            <a:r>
              <a:rPr lang="en-US" sz="2400" dirty="0" smtClean="0">
                <a:latin typeface="+mj-lt"/>
              </a:rPr>
              <a:t>implied authority </a:t>
            </a:r>
            <a:r>
              <a:rPr lang="en-US" sz="2400" dirty="0" smtClean="0">
                <a:latin typeface="+mj-lt"/>
              </a:rPr>
              <a:t>of his principal to name another person to act for the principal and the agent </a:t>
            </a:r>
            <a:r>
              <a:rPr lang="en-US" sz="2400" dirty="0" smtClean="0">
                <a:latin typeface="+mj-lt"/>
              </a:rPr>
              <a:t>names another </a:t>
            </a:r>
            <a:r>
              <a:rPr lang="en-US" sz="2400" dirty="0" smtClean="0">
                <a:latin typeface="+mj-lt"/>
              </a:rPr>
              <a:t>person accordingly, such person is known as substituted agent. Such a person is an </a:t>
            </a:r>
            <a:r>
              <a:rPr lang="en-US" sz="2400" dirty="0" smtClean="0">
                <a:latin typeface="+mj-lt"/>
              </a:rPr>
              <a:t>agent of </a:t>
            </a:r>
            <a:r>
              <a:rPr lang="en-US" sz="2400" dirty="0" smtClean="0">
                <a:latin typeface="+mj-lt"/>
              </a:rPr>
              <a:t>the Principal and is responsible to him. Sec.195 states that in selecting such agent for </a:t>
            </a:r>
            <a:r>
              <a:rPr lang="en-US" sz="2400" dirty="0" smtClean="0">
                <a:latin typeface="+mj-lt"/>
              </a:rPr>
              <a:t>his principal</a:t>
            </a:r>
            <a:r>
              <a:rPr lang="en-US" sz="2400" dirty="0" smtClean="0">
                <a:latin typeface="+mj-lt"/>
              </a:rPr>
              <a:t>, an agent is bound to exercise the same amount of discretion as a man of </a:t>
            </a:r>
            <a:r>
              <a:rPr lang="en-US" sz="2400" dirty="0" smtClean="0">
                <a:latin typeface="+mj-lt"/>
              </a:rPr>
              <a:t>ordinary prudence </a:t>
            </a:r>
            <a:r>
              <a:rPr lang="en-US" sz="2400" dirty="0" smtClean="0">
                <a:latin typeface="+mj-lt"/>
              </a:rPr>
              <a:t>would exercise in his own case; and if he does this he is not responsible </a:t>
            </a:r>
            <a:r>
              <a:rPr lang="en-US" sz="2400" dirty="0" smtClean="0">
                <a:latin typeface="+mj-lt"/>
              </a:rPr>
              <a:t>for </a:t>
            </a:r>
            <a:r>
              <a:rPr lang="en-US" sz="2400" dirty="0" smtClean="0">
                <a:latin typeface="+mj-lt"/>
              </a:rPr>
              <a:t>the principal</a:t>
            </a:r>
          </a:p>
          <a:p>
            <a:pPr algn="just"/>
            <a:r>
              <a:rPr lang="en-US" sz="2400" dirty="0" smtClean="0">
                <a:latin typeface="+mj-lt"/>
              </a:rPr>
              <a:t>for the acts or negligence of the agent so selected.</a:t>
            </a:r>
            <a:endParaRPr lang="en-US" sz="2400" dirty="0">
              <a:latin typeface="+mj-lt"/>
              <a:cs typeface="Calibri" pitchFamily="34" charset="0"/>
            </a:endParaRPr>
          </a:p>
        </p:txBody>
      </p:sp>
    </p:spTree>
  </p:cSld>
  <p:clrMapOvr>
    <a:masterClrMapping/>
  </p:clrMapOvr>
  <p:transition spd="slow">
    <p:wedg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fld id="{BEFF15C5-7A37-4B5C-9F13-4DD073D7DC40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8" name="object 2"/>
          <p:cNvSpPr txBox="1"/>
          <p:nvPr/>
        </p:nvSpPr>
        <p:spPr>
          <a:xfrm>
            <a:off x="381000" y="381000"/>
            <a:ext cx="8458200" cy="629146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just"/>
            <a:r>
              <a:rPr lang="en-US" sz="2600" b="1" dirty="0" smtClean="0">
                <a:solidFill>
                  <a:srgbClr val="FF0000"/>
                </a:solidFill>
                <a:latin typeface="+mj-lt"/>
              </a:rPr>
              <a:t>Termination of Agency:-</a:t>
            </a:r>
          </a:p>
          <a:p>
            <a:pPr algn="just"/>
            <a:r>
              <a:rPr lang="en-US" sz="2400" dirty="0" smtClean="0">
                <a:latin typeface="+mj-lt"/>
              </a:rPr>
              <a:t>Termination of agency means cancellation of authority of the agent. A contract of </a:t>
            </a:r>
            <a:r>
              <a:rPr lang="en-US" sz="2400" dirty="0" smtClean="0">
                <a:latin typeface="+mj-lt"/>
              </a:rPr>
              <a:t>agency may </a:t>
            </a:r>
            <a:r>
              <a:rPr lang="en-US" sz="2400" dirty="0" smtClean="0">
                <a:latin typeface="+mj-lt"/>
              </a:rPr>
              <a:t>be terminated either by the act of parties or by the operation of law.</a:t>
            </a:r>
          </a:p>
          <a:p>
            <a:pPr algn="just"/>
            <a:r>
              <a:rPr lang="en-US" sz="2400" dirty="0" smtClean="0">
                <a:latin typeface="+mj-lt"/>
              </a:rPr>
              <a:t>1. </a:t>
            </a:r>
            <a:r>
              <a:rPr lang="en-US" sz="2400" b="1" dirty="0" smtClean="0">
                <a:latin typeface="+mj-lt"/>
              </a:rPr>
              <a:t>Termination by the act of parties: - </a:t>
            </a:r>
            <a:r>
              <a:rPr lang="en-US" sz="2400" dirty="0" smtClean="0">
                <a:latin typeface="+mj-lt"/>
              </a:rPr>
              <a:t>An agency may be terminated either by the </a:t>
            </a:r>
            <a:r>
              <a:rPr lang="en-US" sz="2400" dirty="0" smtClean="0">
                <a:latin typeface="+mj-lt"/>
              </a:rPr>
              <a:t>principal or </a:t>
            </a:r>
            <a:r>
              <a:rPr lang="en-US" sz="2400" dirty="0" smtClean="0">
                <a:latin typeface="+mj-lt"/>
              </a:rPr>
              <a:t>by the agent or both in the following ways.</a:t>
            </a:r>
          </a:p>
          <a:p>
            <a:pPr algn="just"/>
            <a:r>
              <a:rPr lang="en-US" sz="2400" dirty="0" smtClean="0">
                <a:latin typeface="+mj-lt"/>
              </a:rPr>
              <a:t>a. </a:t>
            </a:r>
            <a:r>
              <a:rPr lang="en-US" sz="2400" b="1" dirty="0" smtClean="0">
                <a:latin typeface="+mj-lt"/>
              </a:rPr>
              <a:t>By Agreement: - </a:t>
            </a:r>
            <a:r>
              <a:rPr lang="en-US" sz="2400" dirty="0" smtClean="0">
                <a:latin typeface="+mj-lt"/>
              </a:rPr>
              <a:t>An agency contract can be terminated at any time and at any stage </a:t>
            </a:r>
            <a:r>
              <a:rPr lang="en-US" sz="2400" dirty="0" smtClean="0">
                <a:latin typeface="+mj-lt"/>
              </a:rPr>
              <a:t>by the </a:t>
            </a:r>
            <a:r>
              <a:rPr lang="en-US" sz="2400" dirty="0" smtClean="0">
                <a:latin typeface="+mj-lt"/>
              </a:rPr>
              <a:t>mutual agreement between the principal and the agent.</a:t>
            </a:r>
          </a:p>
          <a:p>
            <a:pPr algn="just"/>
            <a:r>
              <a:rPr lang="en-US" sz="2400" dirty="0" smtClean="0">
                <a:latin typeface="+mj-lt"/>
              </a:rPr>
              <a:t>b. </a:t>
            </a:r>
            <a:r>
              <a:rPr lang="en-US" sz="2400" b="1" dirty="0" smtClean="0">
                <a:latin typeface="+mj-lt"/>
              </a:rPr>
              <a:t>Revocation by the principal: -</a:t>
            </a:r>
            <a:r>
              <a:rPr lang="en-US" sz="2400" dirty="0" smtClean="0">
                <a:latin typeface="+mj-lt"/>
              </a:rPr>
              <a:t> Principal may either expressly or impliedly after </a:t>
            </a:r>
            <a:r>
              <a:rPr lang="en-US" sz="2400" dirty="0" smtClean="0">
                <a:latin typeface="+mj-lt"/>
              </a:rPr>
              <a:t>giving reasonable </a:t>
            </a:r>
            <a:r>
              <a:rPr lang="en-US" sz="2400" dirty="0" smtClean="0">
                <a:latin typeface="+mj-lt"/>
              </a:rPr>
              <a:t>notice; revokes the authority of the agent before it has been exercised by </a:t>
            </a:r>
            <a:r>
              <a:rPr lang="en-US" sz="2400" dirty="0" smtClean="0">
                <a:latin typeface="+mj-lt"/>
              </a:rPr>
              <a:t>the latter </a:t>
            </a:r>
            <a:r>
              <a:rPr lang="en-US" sz="2400" dirty="0" smtClean="0">
                <a:latin typeface="+mj-lt"/>
              </a:rPr>
              <a:t>so as to bind the former.</a:t>
            </a:r>
          </a:p>
          <a:p>
            <a:pPr algn="just"/>
            <a:r>
              <a:rPr lang="en-US" sz="2400" dirty="0" smtClean="0">
                <a:latin typeface="+mj-lt"/>
              </a:rPr>
              <a:t>c. </a:t>
            </a:r>
            <a:r>
              <a:rPr lang="en-US" sz="2400" b="1" dirty="0" smtClean="0">
                <a:latin typeface="+mj-lt"/>
              </a:rPr>
              <a:t>By renunciation of agency: - </a:t>
            </a:r>
            <a:r>
              <a:rPr lang="en-US" sz="2400" dirty="0" smtClean="0">
                <a:latin typeface="+mj-lt"/>
              </a:rPr>
              <a:t>The agent himself may renounce the agency after </a:t>
            </a:r>
            <a:r>
              <a:rPr lang="en-US" sz="2400" dirty="0" smtClean="0">
                <a:latin typeface="+mj-lt"/>
              </a:rPr>
              <a:t>giving a </a:t>
            </a:r>
            <a:r>
              <a:rPr lang="en-US" sz="2400" dirty="0" smtClean="0">
                <a:latin typeface="+mj-lt"/>
              </a:rPr>
              <a:t>reasonable notice to the principal. If the contract of agency is for a fixed period, </a:t>
            </a:r>
            <a:r>
              <a:rPr lang="en-US" sz="2400" dirty="0" smtClean="0">
                <a:latin typeface="+mj-lt"/>
              </a:rPr>
              <a:t>the agent </a:t>
            </a:r>
            <a:r>
              <a:rPr lang="en-US" sz="2400" dirty="0" smtClean="0">
                <a:latin typeface="+mj-lt"/>
              </a:rPr>
              <a:t>cannot renounce it before that period without any sufficient cause for the same.</a:t>
            </a:r>
            <a:endParaRPr lang="en-US" sz="2400" dirty="0">
              <a:latin typeface="+mj-lt"/>
              <a:cs typeface="Calibri" pitchFamily="34" charset="0"/>
            </a:endParaRPr>
          </a:p>
        </p:txBody>
      </p:sp>
    </p:spTree>
  </p:cSld>
  <p:clrMapOvr>
    <a:masterClrMapping/>
  </p:clrMapOvr>
  <p:transition spd="slow">
    <p:wedg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fld id="{BEFF15C5-7A37-4B5C-9F13-4DD073D7DC40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8" name="object 2"/>
          <p:cNvSpPr txBox="1"/>
          <p:nvPr/>
        </p:nvSpPr>
        <p:spPr>
          <a:xfrm>
            <a:off x="381000" y="381000"/>
            <a:ext cx="8458200" cy="629146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just"/>
            <a:r>
              <a:rPr lang="en-US" sz="2400" dirty="0" smtClean="0">
                <a:latin typeface="+mj-lt"/>
              </a:rPr>
              <a:t>2. </a:t>
            </a:r>
            <a:r>
              <a:rPr lang="en-US" sz="2400" b="1" dirty="0" smtClean="0">
                <a:latin typeface="+mj-lt"/>
              </a:rPr>
              <a:t>Termination by operation of law:-</a:t>
            </a:r>
            <a:r>
              <a:rPr lang="en-US" sz="2400" dirty="0" smtClean="0">
                <a:latin typeface="+mj-lt"/>
              </a:rPr>
              <a:t>An agency may terminated by operation of law in </a:t>
            </a:r>
            <a:r>
              <a:rPr lang="en-US" sz="2400" dirty="0" smtClean="0">
                <a:latin typeface="+mj-lt"/>
              </a:rPr>
              <a:t>any of </a:t>
            </a:r>
            <a:r>
              <a:rPr lang="en-US" sz="2400" dirty="0" smtClean="0">
                <a:latin typeface="+mj-lt"/>
              </a:rPr>
              <a:t>the following ways.</a:t>
            </a:r>
          </a:p>
          <a:p>
            <a:pPr algn="just"/>
            <a:r>
              <a:rPr lang="en-US" sz="2400" dirty="0" smtClean="0">
                <a:latin typeface="+mj-lt"/>
              </a:rPr>
              <a:t>a. </a:t>
            </a:r>
            <a:r>
              <a:rPr lang="en-US" sz="2400" b="1" dirty="0" smtClean="0">
                <a:latin typeface="+mj-lt"/>
              </a:rPr>
              <a:t>By expiry of time: -</a:t>
            </a:r>
            <a:r>
              <a:rPr lang="en-US" sz="2400" dirty="0" smtClean="0">
                <a:latin typeface="+mj-lt"/>
              </a:rPr>
              <a:t> Where the agent is appointed for a fixed period, it terminates </a:t>
            </a:r>
            <a:r>
              <a:rPr lang="en-US" sz="2400" dirty="0" smtClean="0">
                <a:latin typeface="+mj-lt"/>
              </a:rPr>
              <a:t>on the </a:t>
            </a:r>
            <a:r>
              <a:rPr lang="en-US" sz="2400" dirty="0" smtClean="0">
                <a:latin typeface="+mj-lt"/>
              </a:rPr>
              <a:t>expiry of that time. For example If an agent is appointed for a sale of plot within </a:t>
            </a:r>
            <a:r>
              <a:rPr lang="en-US" sz="2400" dirty="0" smtClean="0">
                <a:latin typeface="+mj-lt"/>
              </a:rPr>
              <a:t>a period </a:t>
            </a:r>
            <a:r>
              <a:rPr lang="en-US" sz="2400" dirty="0" smtClean="0">
                <a:latin typeface="+mj-lt"/>
              </a:rPr>
              <a:t>of six months, the agency come to an end at the end of six months even though</a:t>
            </a:r>
          </a:p>
          <a:p>
            <a:pPr algn="just"/>
            <a:r>
              <a:rPr lang="en-US" sz="2400" dirty="0" smtClean="0">
                <a:latin typeface="+mj-lt"/>
              </a:rPr>
              <a:t>the sale is not effected.</a:t>
            </a:r>
          </a:p>
          <a:p>
            <a:pPr algn="just"/>
            <a:r>
              <a:rPr lang="en-US" sz="2400" dirty="0" smtClean="0">
                <a:latin typeface="+mj-lt"/>
              </a:rPr>
              <a:t>b. </a:t>
            </a:r>
            <a:r>
              <a:rPr lang="en-US" sz="2400" b="1" dirty="0" smtClean="0">
                <a:latin typeface="+mj-lt"/>
              </a:rPr>
              <a:t>By destruction of the subject matter: - </a:t>
            </a:r>
            <a:r>
              <a:rPr lang="en-US" sz="2400" dirty="0" smtClean="0">
                <a:latin typeface="+mj-lt"/>
              </a:rPr>
              <a:t>If the subject matter of the agency </a:t>
            </a:r>
            <a:r>
              <a:rPr lang="en-US" sz="2400" dirty="0" smtClean="0">
                <a:latin typeface="+mj-lt"/>
              </a:rPr>
              <a:t>is destroyed</a:t>
            </a:r>
            <a:r>
              <a:rPr lang="en-US" sz="2400" dirty="0" smtClean="0">
                <a:latin typeface="+mj-lt"/>
              </a:rPr>
              <a:t>, the agency comes to an end. For example, if the agency is for the sale of </a:t>
            </a:r>
            <a:r>
              <a:rPr lang="en-US" sz="2400" dirty="0" smtClean="0">
                <a:latin typeface="+mj-lt"/>
              </a:rPr>
              <a:t>a house</a:t>
            </a:r>
            <a:r>
              <a:rPr lang="en-US" sz="2400" dirty="0" smtClean="0">
                <a:latin typeface="+mj-lt"/>
              </a:rPr>
              <a:t>, the same is terminated if the house is destroyed.</a:t>
            </a:r>
          </a:p>
          <a:p>
            <a:pPr algn="just"/>
            <a:r>
              <a:rPr lang="en-US" sz="2400" dirty="0" smtClean="0">
                <a:latin typeface="+mj-lt"/>
              </a:rPr>
              <a:t>c. </a:t>
            </a:r>
            <a:r>
              <a:rPr lang="en-US" sz="2400" b="1" dirty="0" smtClean="0">
                <a:latin typeface="+mj-lt"/>
              </a:rPr>
              <a:t>Insolvency of the principal: - </a:t>
            </a:r>
            <a:r>
              <a:rPr lang="en-US" sz="2400" dirty="0" smtClean="0">
                <a:latin typeface="+mj-lt"/>
              </a:rPr>
              <a:t>If the principal is adjudicated as insolvent, the </a:t>
            </a:r>
            <a:r>
              <a:rPr lang="en-US" sz="2400" dirty="0" smtClean="0">
                <a:latin typeface="+mj-lt"/>
              </a:rPr>
              <a:t>agency terminates</a:t>
            </a:r>
            <a:r>
              <a:rPr lang="en-US" sz="2400" dirty="0" smtClean="0">
                <a:latin typeface="+mj-lt"/>
              </a:rPr>
              <a:t>, but insolvency of the agent does not terminate the agency.</a:t>
            </a:r>
          </a:p>
          <a:p>
            <a:pPr algn="just"/>
            <a:r>
              <a:rPr lang="en-US" sz="2400" dirty="0" smtClean="0">
                <a:latin typeface="+mj-lt"/>
              </a:rPr>
              <a:t>d. </a:t>
            </a:r>
            <a:r>
              <a:rPr lang="en-US" sz="2400" b="1" dirty="0" smtClean="0">
                <a:latin typeface="+mj-lt"/>
              </a:rPr>
              <a:t>Principal becoming an alien enemy:-</a:t>
            </a:r>
            <a:r>
              <a:rPr lang="en-US" sz="2400" dirty="0" smtClean="0">
                <a:latin typeface="+mj-lt"/>
              </a:rPr>
              <a:t>The principal and the agent belong to </a:t>
            </a:r>
            <a:r>
              <a:rPr lang="en-US" sz="2400" dirty="0" smtClean="0">
                <a:latin typeface="+mj-lt"/>
              </a:rPr>
              <a:t>different countries </a:t>
            </a:r>
            <a:r>
              <a:rPr lang="en-US" sz="2400" dirty="0" smtClean="0">
                <a:latin typeface="+mj-lt"/>
              </a:rPr>
              <a:t>and war breaks out between those two countries, contract of agency </a:t>
            </a:r>
            <a:r>
              <a:rPr lang="en-US" sz="2400" dirty="0" smtClean="0">
                <a:latin typeface="+mj-lt"/>
              </a:rPr>
              <a:t>is terminated.</a:t>
            </a:r>
            <a:endParaRPr lang="en-US" sz="2400" dirty="0">
              <a:latin typeface="+mj-lt"/>
              <a:cs typeface="Calibri" pitchFamily="34" charset="0"/>
            </a:endParaRPr>
          </a:p>
        </p:txBody>
      </p:sp>
    </p:spTree>
  </p:cSld>
  <p:clrMapOvr>
    <a:masterClrMapping/>
  </p:clrMapOvr>
  <p:transition spd="slow">
    <p:wedg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fld id="{BEFF15C5-7A37-4B5C-9F13-4DD073D7DC40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8" name="object 2"/>
          <p:cNvSpPr txBox="1"/>
          <p:nvPr/>
        </p:nvSpPr>
        <p:spPr>
          <a:xfrm>
            <a:off x="381000" y="381000"/>
            <a:ext cx="8458200" cy="629146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just"/>
            <a:r>
              <a:rPr lang="en-US" sz="2400" dirty="0" smtClean="0">
                <a:latin typeface="+mj-lt"/>
              </a:rPr>
              <a:t>e</a:t>
            </a:r>
            <a:r>
              <a:rPr lang="en-US" sz="2400" dirty="0" smtClean="0">
                <a:latin typeface="+mj-lt"/>
              </a:rPr>
              <a:t>. </a:t>
            </a:r>
            <a:r>
              <a:rPr lang="en-US" sz="2400" b="1" dirty="0" smtClean="0">
                <a:latin typeface="+mj-lt"/>
              </a:rPr>
              <a:t>Death or insanity of the Principal or agent: -</a:t>
            </a:r>
            <a:r>
              <a:rPr lang="en-US" sz="2400" dirty="0" smtClean="0">
                <a:latin typeface="+mj-lt"/>
              </a:rPr>
              <a:t> According to sec. 201, death or </a:t>
            </a:r>
            <a:r>
              <a:rPr lang="en-US" sz="2400" dirty="0" smtClean="0">
                <a:latin typeface="+mj-lt"/>
              </a:rPr>
              <a:t>insanity of </a:t>
            </a:r>
            <a:r>
              <a:rPr lang="en-US" sz="2400" dirty="0" smtClean="0">
                <a:latin typeface="+mj-lt"/>
              </a:rPr>
              <a:t>principal or agent automatically terminate the agency.</a:t>
            </a:r>
          </a:p>
          <a:p>
            <a:pPr algn="just"/>
            <a:r>
              <a:rPr lang="en-US" sz="2400" dirty="0" smtClean="0">
                <a:latin typeface="+mj-lt"/>
              </a:rPr>
              <a:t>f. </a:t>
            </a:r>
            <a:r>
              <a:rPr lang="en-US" sz="2400" b="1" dirty="0" smtClean="0">
                <a:latin typeface="+mj-lt"/>
              </a:rPr>
              <a:t>Dissolution of the company: - </a:t>
            </a:r>
            <a:r>
              <a:rPr lang="en-US" sz="2400" dirty="0" smtClean="0">
                <a:latin typeface="+mj-lt"/>
              </a:rPr>
              <a:t>When a company is dissolved, the contract of </a:t>
            </a:r>
            <a:r>
              <a:rPr lang="en-US" sz="2400" dirty="0" smtClean="0">
                <a:latin typeface="+mj-lt"/>
              </a:rPr>
              <a:t>agency automatically </a:t>
            </a:r>
            <a:r>
              <a:rPr lang="en-US" sz="2400" dirty="0" smtClean="0">
                <a:latin typeface="+mj-lt"/>
              </a:rPr>
              <a:t>comes to an end</a:t>
            </a:r>
            <a:r>
              <a:rPr lang="en-US" sz="2400" dirty="0" smtClean="0">
                <a:latin typeface="+mj-lt"/>
              </a:rPr>
              <a:t>.</a:t>
            </a:r>
          </a:p>
          <a:p>
            <a:pPr algn="just"/>
            <a:endParaRPr lang="en-US" sz="2400" dirty="0" smtClean="0">
              <a:latin typeface="+mj-lt"/>
              <a:cs typeface="Calibri" pitchFamily="34" charset="0"/>
            </a:endParaRPr>
          </a:p>
          <a:p>
            <a:r>
              <a:rPr lang="en-US" sz="2600" b="1" dirty="0" smtClean="0">
                <a:solidFill>
                  <a:srgbClr val="FF0000"/>
                </a:solidFill>
                <a:latin typeface="+mj-lt"/>
              </a:rPr>
              <a:t>Revocation of Agency:</a:t>
            </a:r>
          </a:p>
          <a:p>
            <a:r>
              <a:rPr lang="en-US" sz="2400" dirty="0" smtClean="0">
                <a:latin typeface="+mj-lt"/>
              </a:rPr>
              <a:t>The principal may revoke his agent’s authority and that puts an end to the </a:t>
            </a:r>
            <a:r>
              <a:rPr lang="en-US" sz="2400" dirty="0" smtClean="0">
                <a:latin typeface="+mj-lt"/>
              </a:rPr>
              <a:t>agency. Revocation </a:t>
            </a:r>
            <a:r>
              <a:rPr lang="en-US" sz="2400" dirty="0" smtClean="0">
                <a:latin typeface="+mj-lt"/>
              </a:rPr>
              <a:t>of agency takes effect not from the moment of revocation, but when it becomes </a:t>
            </a:r>
            <a:r>
              <a:rPr lang="en-US" sz="2400" dirty="0" smtClean="0">
                <a:latin typeface="+mj-lt"/>
              </a:rPr>
              <a:t>known to </a:t>
            </a:r>
            <a:r>
              <a:rPr lang="en-US" sz="2400" dirty="0" smtClean="0">
                <a:latin typeface="+mj-lt"/>
              </a:rPr>
              <a:t>the agent and with regard to third persons when it becomes known to him.</a:t>
            </a:r>
          </a:p>
          <a:p>
            <a:r>
              <a:rPr lang="en-US" sz="2400" b="1" dirty="0" smtClean="0">
                <a:latin typeface="+mj-lt"/>
              </a:rPr>
              <a:t>Irrevocable Agency:</a:t>
            </a:r>
          </a:p>
          <a:p>
            <a:r>
              <a:rPr lang="en-US" sz="2400" dirty="0" smtClean="0">
                <a:latin typeface="+mj-lt"/>
              </a:rPr>
              <a:t>Agency cannot be revoked in the following cases:-</a:t>
            </a:r>
          </a:p>
          <a:p>
            <a:r>
              <a:rPr lang="en-US" sz="2400" dirty="0" smtClean="0">
                <a:latin typeface="+mj-lt"/>
              </a:rPr>
              <a:t>1. </a:t>
            </a:r>
            <a:r>
              <a:rPr lang="en-US" sz="2400" b="1" dirty="0" smtClean="0">
                <a:latin typeface="+mj-lt"/>
              </a:rPr>
              <a:t>When the agency is coupled with interest: - </a:t>
            </a:r>
            <a:r>
              <a:rPr lang="en-US" sz="2400" dirty="0" smtClean="0">
                <a:latin typeface="+mj-lt"/>
              </a:rPr>
              <a:t>When the agent is personally interested </a:t>
            </a:r>
            <a:r>
              <a:rPr lang="en-US" sz="2400" dirty="0" smtClean="0">
                <a:latin typeface="+mj-lt"/>
              </a:rPr>
              <a:t>in the </a:t>
            </a:r>
            <a:r>
              <a:rPr lang="en-US" sz="2400" dirty="0" smtClean="0">
                <a:latin typeface="+mj-lt"/>
              </a:rPr>
              <a:t>subject matter of agency, it is said to be agency coupled with interest. Agency </a:t>
            </a:r>
            <a:r>
              <a:rPr lang="en-US" sz="2400" dirty="0" smtClean="0">
                <a:latin typeface="+mj-lt"/>
              </a:rPr>
              <a:t>is irrevocable </a:t>
            </a:r>
            <a:r>
              <a:rPr lang="en-US" sz="2400" dirty="0" smtClean="0">
                <a:latin typeface="+mj-lt"/>
              </a:rPr>
              <a:t>during the existence of such interest.</a:t>
            </a:r>
            <a:endParaRPr lang="en-US" sz="2400" dirty="0">
              <a:latin typeface="+mj-lt"/>
              <a:cs typeface="Calibri" pitchFamily="34" charset="0"/>
            </a:endParaRPr>
          </a:p>
        </p:txBody>
      </p:sp>
    </p:spTree>
  </p:cSld>
  <p:clrMapOvr>
    <a:masterClrMapping/>
  </p:clrMapOvr>
  <p:transition spd="slow">
    <p:wedg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fld id="{BEFF15C5-7A37-4B5C-9F13-4DD073D7DC40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8" name="object 2"/>
          <p:cNvSpPr txBox="1"/>
          <p:nvPr/>
        </p:nvSpPr>
        <p:spPr>
          <a:xfrm>
            <a:off x="381000" y="381000"/>
            <a:ext cx="8458200" cy="259814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just"/>
            <a:r>
              <a:rPr lang="en-US" sz="2400" dirty="0" smtClean="0">
                <a:latin typeface="+mj-lt"/>
              </a:rPr>
              <a:t>2. </a:t>
            </a:r>
            <a:r>
              <a:rPr lang="en-US" sz="2400" b="1" dirty="0" smtClean="0">
                <a:latin typeface="+mj-lt"/>
              </a:rPr>
              <a:t>When the agent has incurred liability: - </a:t>
            </a:r>
            <a:r>
              <a:rPr lang="en-US" sz="2400" dirty="0" smtClean="0">
                <a:latin typeface="+mj-lt"/>
              </a:rPr>
              <a:t>Where the agent </a:t>
            </a:r>
            <a:r>
              <a:rPr lang="en-US" sz="2400" dirty="0" smtClean="0">
                <a:latin typeface="+mj-lt"/>
              </a:rPr>
              <a:t>has </a:t>
            </a:r>
            <a:r>
              <a:rPr lang="en-US" sz="2400" dirty="0" smtClean="0">
                <a:latin typeface="+mj-lt"/>
              </a:rPr>
              <a:t>incurred a personal </a:t>
            </a:r>
            <a:r>
              <a:rPr lang="en-US" sz="2400" dirty="0" smtClean="0">
                <a:latin typeface="+mj-lt"/>
              </a:rPr>
              <a:t>liability in </a:t>
            </a:r>
            <a:r>
              <a:rPr lang="en-US" sz="2400" dirty="0" smtClean="0">
                <a:latin typeface="+mj-lt"/>
              </a:rPr>
              <a:t>the contract of agency, the agency becomes irrevocable and the principal will not be</a:t>
            </a:r>
          </a:p>
          <a:p>
            <a:pPr algn="just"/>
            <a:r>
              <a:rPr lang="en-US" sz="2400" dirty="0" smtClean="0">
                <a:latin typeface="+mj-lt"/>
              </a:rPr>
              <a:t>permitted to revoke the agency leaving the agent exposed to risk.</a:t>
            </a:r>
          </a:p>
          <a:p>
            <a:pPr algn="just"/>
            <a:r>
              <a:rPr lang="en-US" sz="2400" dirty="0" smtClean="0">
                <a:latin typeface="+mj-lt"/>
              </a:rPr>
              <a:t>3. </a:t>
            </a:r>
            <a:r>
              <a:rPr lang="en-US" sz="2400" b="1" dirty="0" smtClean="0">
                <a:latin typeface="+mj-lt"/>
              </a:rPr>
              <a:t>When the agent has partly exercised his authority: -</a:t>
            </a:r>
            <a:r>
              <a:rPr lang="en-US" sz="2400" dirty="0" smtClean="0">
                <a:latin typeface="+mj-lt"/>
              </a:rPr>
              <a:t> The principal cannot revoke </a:t>
            </a:r>
            <a:r>
              <a:rPr lang="en-US" sz="2400" dirty="0" smtClean="0">
                <a:latin typeface="+mj-lt"/>
              </a:rPr>
              <a:t>the authority </a:t>
            </a:r>
            <a:r>
              <a:rPr lang="en-US" sz="2400" dirty="0" smtClean="0">
                <a:latin typeface="+mj-lt"/>
              </a:rPr>
              <a:t>given to his agent after the authority has been partly exercised by the agent.</a:t>
            </a:r>
            <a:endParaRPr lang="en-US" sz="2400" dirty="0">
              <a:latin typeface="+mj-lt"/>
              <a:cs typeface="Calibri" pitchFamily="34" charset="0"/>
            </a:endParaRPr>
          </a:p>
        </p:txBody>
      </p:sp>
    </p:spTree>
  </p:cSld>
  <p:clrMapOvr>
    <a:masterClrMapping/>
  </p:clrMapOvr>
  <p:transition spd="slow">
    <p:wedg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fld id="{BEFF15C5-7A37-4B5C-9F13-4DD073D7DC40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algn="ctr"/>
            <a:r>
              <a:rPr lang="en-US" sz="5000" dirty="0">
                <a:solidFill>
                  <a:srgbClr val="FF0000"/>
                </a:solidFill>
              </a:rPr>
              <a:t>Thank You</a:t>
            </a:r>
          </a:p>
        </p:txBody>
      </p:sp>
    </p:spTree>
  </p:cSld>
  <p:clrMapOvr>
    <a:masterClrMapping/>
  </p:clrMapOvr>
  <p:transition spd="slow">
    <p:wedge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4101</TotalTime>
  <Words>925</Words>
  <Application>Microsoft Office PowerPoint</Application>
  <PresentationFormat>On-screen Show (4:3)</PresentationFormat>
  <Paragraphs>59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WELCOME  Class: B.Com – Part-2  Subject: Business Regulatory Framework TOPIC:  CONTRACT OF AGENCY – Part-C</vt:lpstr>
      <vt:lpstr>Slide 2</vt:lpstr>
      <vt:lpstr>Slide 3</vt:lpstr>
      <vt:lpstr>Slide 4</vt:lpstr>
      <vt:lpstr>Slide 5</vt:lpstr>
      <vt:lpstr>Slide 6</vt:lpstr>
      <vt:lpstr>Slide 7</vt:lpstr>
      <vt:lpstr>Thank You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HP</dc:creator>
  <cp:lastModifiedBy>HP</cp:lastModifiedBy>
  <cp:revision>372</cp:revision>
  <dcterms:created xsi:type="dcterms:W3CDTF">2011-08-23T10:02:56Z</dcterms:created>
  <dcterms:modified xsi:type="dcterms:W3CDTF">2020-05-07T07:42:19Z</dcterms:modified>
</cp:coreProperties>
</file>